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81" r:id="rId4"/>
    <p:sldId id="280" r:id="rId5"/>
    <p:sldId id="284" r:id="rId6"/>
    <p:sldId id="290" r:id="rId7"/>
    <p:sldId id="286" r:id="rId8"/>
    <p:sldId id="298" r:id="rId9"/>
    <p:sldId id="294" r:id="rId10"/>
    <p:sldId id="303" r:id="rId11"/>
    <p:sldId id="292" r:id="rId12"/>
    <p:sldId id="296" r:id="rId13"/>
    <p:sldId id="300" r:id="rId14"/>
    <p:sldId id="304" r:id="rId15"/>
    <p:sldId id="30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  <a:pPr/>
              <a:t>2021/6/30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6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2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5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2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03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5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8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0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78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7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6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0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2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pPr/>
              <a:t>2021/6/30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13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3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7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1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  <a:pPr/>
              <a:t>2021/6/30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57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 descr="杨建宇工作室logo-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896" y="0"/>
            <a:ext cx="1550103" cy="1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648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8576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6678" y="380184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414" y="3976596"/>
            <a:ext cx="3697276" cy="18192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65410" y="1851729"/>
            <a:ext cx="98640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华文新魏" pitchFamily="2" charset="-122"/>
                <a:ea typeface="华文新魏" pitchFamily="2" charset="-122"/>
              </a:rPr>
              <a:t>儿科常用经方经药串烧</a:t>
            </a:r>
          </a:p>
        </p:txBody>
      </p:sp>
      <p:sp>
        <p:nvSpPr>
          <p:cNvPr id="10" name="矩形 9"/>
          <p:cNvSpPr/>
          <p:nvPr/>
        </p:nvSpPr>
        <p:spPr>
          <a:xfrm>
            <a:off x="4134821" y="3333354"/>
            <a:ext cx="2087431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573615">
                    <a:lumMod val="75000"/>
                  </a:srgbClr>
                </a:solidFill>
                <a:latin typeface="方正行楷简体" pitchFamily="2" charset="-122"/>
                <a:ea typeface="方正行楷简体" pitchFamily="2" charset="-122"/>
              </a:rPr>
              <a:t>分享 杨建宇</a:t>
            </a:r>
            <a:endParaRPr lang="en-US" altLang="zh-CN" sz="2800" kern="0" dirty="0">
              <a:solidFill>
                <a:srgbClr val="573615">
                  <a:lumMod val="75000"/>
                </a:srgbClr>
              </a:solidFill>
              <a:latin typeface="方正行楷简体" pitchFamily="2" charset="-122"/>
              <a:ea typeface="方正行楷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9820" y="3215295"/>
            <a:ext cx="2586990" cy="82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defRPr/>
            </a:pPr>
            <a:r>
              <a:rPr lang="zh-CN" altLang="en-US" sz="2200" kern="0" dirty="0">
                <a:solidFill>
                  <a:srgbClr val="573615">
                    <a:lumMod val="75000"/>
                  </a:srgbClr>
                </a:solidFill>
                <a:latin typeface="方正行楷简体" pitchFamily="2" charset="-122"/>
                <a:ea typeface="方正行楷简体" pitchFamily="2" charset="-122"/>
              </a:rPr>
              <a:t>明医中和斋主</a:t>
            </a:r>
            <a:endParaRPr lang="en-US" altLang="zh-CN" sz="2200" kern="0" dirty="0">
              <a:solidFill>
                <a:srgbClr val="573615">
                  <a:lumMod val="75000"/>
                </a:srgbClr>
              </a:solidFill>
              <a:latin typeface="方正行楷简体" pitchFamily="2" charset="-122"/>
              <a:ea typeface="方正行楷简体" pitchFamily="2" charset="-122"/>
            </a:endParaRPr>
          </a:p>
          <a:p>
            <a:pPr marL="342900" indent="-342900">
              <a:lnSpc>
                <a:spcPct val="110000"/>
              </a:lnSpc>
              <a:defRPr/>
            </a:pPr>
            <a:r>
              <a:rPr lang="zh-CN" altLang="en-US" sz="2200" kern="0" dirty="0">
                <a:solidFill>
                  <a:srgbClr val="573615">
                    <a:lumMod val="75000"/>
                  </a:srgbClr>
                </a:solidFill>
                <a:latin typeface="方正行楷简体" pitchFamily="2" charset="-122"/>
                <a:ea typeface="方正行楷简体" pitchFamily="2" charset="-122"/>
              </a:rPr>
              <a:t>京畿豫医</a:t>
            </a:r>
          </a:p>
        </p:txBody>
      </p:sp>
      <p:sp>
        <p:nvSpPr>
          <p:cNvPr id="13" name="矩形 12"/>
          <p:cNvSpPr/>
          <p:nvPr/>
        </p:nvSpPr>
        <p:spPr>
          <a:xfrm>
            <a:off x="8923020" y="5594896"/>
            <a:ext cx="2735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邮箱：</a:t>
            </a:r>
            <a:r>
              <a:rPr lang="en-US" altLang="zh-CN" dirty="0">
                <a:solidFill>
                  <a:srgbClr val="0070C0"/>
                </a:solidFill>
              </a:rPr>
              <a:t>jianyu66@163.com</a:t>
            </a:r>
          </a:p>
          <a:p>
            <a:r>
              <a:rPr lang="zh-CN" altLang="en-US" dirty="0">
                <a:solidFill>
                  <a:srgbClr val="0070C0"/>
                </a:solidFill>
              </a:rPr>
              <a:t>短信：</a:t>
            </a:r>
            <a:r>
              <a:rPr lang="en-US" altLang="zh-CN" dirty="0">
                <a:solidFill>
                  <a:srgbClr val="0070C0"/>
                </a:solidFill>
              </a:rPr>
              <a:t>13520803252</a:t>
            </a:r>
          </a:p>
          <a:p>
            <a:r>
              <a:rPr lang="zh-CN" altLang="en-US" dirty="0">
                <a:solidFill>
                  <a:srgbClr val="0070C0"/>
                </a:solidFill>
              </a:rPr>
              <a:t>微信：</a:t>
            </a:r>
            <a:r>
              <a:rPr lang="en-US" altLang="zh-CN" dirty="0">
                <a:solidFill>
                  <a:srgbClr val="0070C0"/>
                </a:solidFill>
              </a:rPr>
              <a:t>18610103209</a:t>
            </a:r>
          </a:p>
          <a:p>
            <a:r>
              <a:rPr lang="zh-CN" altLang="en-US" dirty="0">
                <a:solidFill>
                  <a:srgbClr val="0070C0"/>
                </a:solidFill>
              </a:rPr>
              <a:t>投稿：</a:t>
            </a:r>
            <a:r>
              <a:rPr lang="en-US" altLang="zh-CN" dirty="0">
                <a:solidFill>
                  <a:srgbClr val="0070C0"/>
                </a:solidFill>
              </a:rPr>
              <a:t>zgzyyycjy@163.com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>
            <a:off x="4530055" y="1145770"/>
            <a:ext cx="2541864" cy="0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802809" y="59369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五苓散</a:t>
            </a:r>
          </a:p>
        </p:txBody>
      </p:sp>
      <p:sp>
        <p:nvSpPr>
          <p:cNvPr id="14" name="矩形 13"/>
          <p:cNvSpPr/>
          <p:nvPr/>
        </p:nvSpPr>
        <p:spPr>
          <a:xfrm>
            <a:off x="520117" y="1308346"/>
            <a:ext cx="1105669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71</a:t>
            </a:r>
            <a:r>
              <a:rPr lang="zh-CN" altLang="en-US" sz="2400" dirty="0"/>
              <a:t>条：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太阳病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发汗后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大汗出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胃中干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烦躁不得眠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欲得饮水者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少少与饮之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令胃气和则愈。若脉浮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小便不利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微热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消渴者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五苓散主之。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endParaRPr lang="en-US" altLang="zh-CN" sz="20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猪苓十八铢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（去皮）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泽泻一两六铢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白术十八铢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茯苓十八铢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桂枝半两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（去皮）</a:t>
            </a:r>
            <a:endParaRPr lang="en-US" altLang="zh-CN" sz="2400" kern="0" dirty="0">
              <a:solidFill>
                <a:srgbClr val="FF0000"/>
              </a:solidFill>
              <a:effectLst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0" dirty="0">
                <a:solidFill>
                  <a:srgbClr val="2F2F2F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若水肿兼有表证者，可与越婢汤合用；水湿壅盛者，可与五皮散合用；泄泻偏于热者，须去桂枝，可加车前子、木通以利水清热。</a:t>
            </a:r>
            <a:endParaRPr lang="zh-CN" altLang="zh-CN" sz="2400" kern="0" dirty="0">
              <a:solidFill>
                <a:srgbClr val="2F2F2F"/>
              </a:solidFill>
              <a:latin typeface="等线" panose="02010600030101010101" pitchFamily="2" charset="-122"/>
              <a:ea typeface="宋体" panose="02010600030101010101" pitchFamily="2" charset="-122"/>
            </a:endParaRPr>
          </a:p>
          <a:p>
            <a:pPr fontAlgn="base" latinLnBrk="1"/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53281"/>
      </p:ext>
    </p:extLst>
  </p:cSld>
  <p:clrMapOvr>
    <a:masterClrMapping/>
  </p:clrMapOvr>
  <p:transition spd="slow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>
            <a:off x="4613945" y="780010"/>
            <a:ext cx="2575420" cy="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265599" y="216505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四逆汤</a:t>
            </a:r>
          </a:p>
        </p:txBody>
      </p:sp>
      <p:sp>
        <p:nvSpPr>
          <p:cNvPr id="14" name="矩形 13"/>
          <p:cNvSpPr/>
          <p:nvPr/>
        </p:nvSpPr>
        <p:spPr>
          <a:xfrm>
            <a:off x="1005840" y="844749"/>
            <a:ext cx="10367010" cy="507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323</a:t>
            </a:r>
            <a:r>
              <a:rPr lang="zh-CN" altLang="en-US" sz="2400" dirty="0"/>
              <a:t>条：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少阴病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脉沉者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急温之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宜四逆汤。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zh-CN" sz="240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炙甘草二两</a:t>
            </a:r>
            <a:r>
              <a:rPr lang="zh-CN" altLang="zh-CN" sz="240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干姜一两半</a:t>
            </a:r>
            <a:r>
              <a:rPr lang="zh-CN" altLang="zh-CN" sz="240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生附子一枚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400" b="1" dirty="0">
                <a:solidFill>
                  <a:srgbClr val="FF0000"/>
                </a:solidFill>
              </a:rPr>
              <a:t>【功用】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400" dirty="0">
                <a:solidFill>
                  <a:srgbClr val="2F2F2F"/>
                </a:solidFill>
                <a:latin typeface="inherit"/>
                <a:ea typeface="宋体" panose="02010600030101010101" pitchFamily="2" charset="-122"/>
              </a:rPr>
              <a:t>回阳救逆。</a:t>
            </a:r>
            <a:br>
              <a:rPr lang="en-US" altLang="zh-CN" sz="180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zh-CN" sz="2400" b="1" dirty="0">
                <a:solidFill>
                  <a:srgbClr val="FF0000"/>
                </a:solidFill>
              </a:rPr>
              <a:t>【主治】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40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少阴病</a:t>
            </a:r>
            <a:r>
              <a:rPr lang="zh-CN" altLang="zh-CN" sz="240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lang="zh-CN" altLang="zh-CN" sz="240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太阳病误汗亡阳。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4474916" y="7522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265599" y="205075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</a:t>
            </a:r>
            <a:r>
              <a:rPr lang="zh-CN" altLang="zh-CN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甘草泻心汤</a:t>
            </a:r>
            <a:endParaRPr lang="zh-CN" altLang="en-US" sz="36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5840" y="844749"/>
            <a:ext cx="10367010" cy="461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158</a:t>
            </a:r>
            <a:r>
              <a:rPr lang="zh-CN" altLang="en-US" sz="2400" dirty="0"/>
              <a:t>条：</a:t>
            </a:r>
            <a:r>
              <a:rPr lang="zh-CN" altLang="zh-CN" sz="2400" dirty="0"/>
              <a:t>伤寒中风，医反下之，其人下利日数十行，谷不化，腹中雷鸣，心下痞硬而满，干呕心烦不得安，医见心下痞，谓病不尽，复下之，其痞益甚。此非结热，但以胃中虚，客气上逆，故使硬也。甘草泻心汤主之。</a:t>
            </a:r>
            <a:endParaRPr lang="en-US" altLang="zh-CN" sz="2400" dirty="0"/>
          </a:p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zh-CN" sz="2400" dirty="0"/>
              <a:t>甘草四两（炙），黄芩三两，干姜三两，半夏半升（洗），大枣十二枚（擘），黄连一两</a:t>
            </a:r>
            <a:r>
              <a:rPr lang="zh-CN" altLang="en-US" sz="2400" dirty="0"/>
              <a:t>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>
            <a:off x="4530055" y="844749"/>
            <a:ext cx="2567031" cy="0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734229" y="21650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茵陈蒿汤</a:t>
            </a:r>
            <a:endParaRPr lang="zh-CN" altLang="en-US" sz="36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5840" y="844749"/>
            <a:ext cx="10367010" cy="547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zh-CN" sz="2400" dirty="0"/>
              <a:t> </a:t>
            </a: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236</a:t>
            </a:r>
            <a:r>
              <a:rPr lang="zh-CN" altLang="en-US" sz="2400" dirty="0"/>
              <a:t>条：</a:t>
            </a:r>
            <a:r>
              <a:rPr lang="zh-CN" altLang="zh-CN" sz="2400" dirty="0"/>
              <a:t>阳明病，发热汗出者，此为热越，不能发黄也。但头汗出，身无汗，剂颈而还，小便不利，渴饮水浆者，此为瘀热在里，身必发黄，茵陈蒿汤主之。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en-US" sz="2400" dirty="0"/>
              <a:t>茵陈蒿六两，栀子十四个（擘），大黄二两（破）</a:t>
            </a:r>
            <a:endParaRPr lang="en-US" altLang="zh-CN" sz="2400" dirty="0"/>
          </a:p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若湿重于热者，可加茯苓、泽泻、猪苓以利水渗湿；热重于湿者，可加黄柏、龙胆草以清热祛湿；胁痛明显者，可加柴胡、川楝子以疏肝理气。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 flipV="1">
            <a:off x="4474916" y="780010"/>
            <a:ext cx="3964409" cy="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419777" y="207657"/>
            <a:ext cx="401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麻黄连翘赤小豆汤</a:t>
            </a:r>
            <a:endParaRPr lang="zh-CN" altLang="en-US" sz="36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2495" y="1012954"/>
            <a:ext cx="1036701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zh-CN" sz="2400" dirty="0"/>
              <a:t> </a:t>
            </a: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262</a:t>
            </a:r>
            <a:r>
              <a:rPr lang="zh-CN" altLang="en-US" sz="2400" dirty="0"/>
              <a:t>条：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伤寒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瘀热在里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身必黄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麻黄连轺</a:t>
            </a:r>
            <a:r>
              <a:rPr lang="en-US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2400" kern="0" dirty="0" err="1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yáo</a:t>
            </a:r>
            <a:r>
              <a:rPr lang="en-US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赤小豆汤主之。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endParaRPr lang="en-US" altLang="zh-CN" sz="20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麻黄二两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（去节）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连翘二两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（连翘根也）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杏仁四十个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（去皮尖）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赤小豆一升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大枣十二枚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（擘）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生桑白皮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（切）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生姜二两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（切）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甘草二两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（炙）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如见黄疸，可加茵陈蒿、栀子；荨麻疹及疥疮疮毒内陷之水肿，可加蝉衣、冬瓜皮；肾炎水肿，可加白茅根、车前子；若咽喉红肿，可去生姜，加牛蒡子、浙贝母；喘甚可加葶苈子；发热而恶寒重者，可加羌活、防风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8091499"/>
      </p:ext>
    </p:extLst>
  </p:cSld>
  <p:clrMapOvr>
    <a:masterClrMapping/>
  </p:clrMapOvr>
  <p:transition spd="slow" advTm="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 descr="杨建宇工作室logo-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896" y="0"/>
            <a:ext cx="1550103" cy="1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648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030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6678" y="380184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334" y="5038706"/>
            <a:ext cx="3697276" cy="1819294"/>
          </a:xfrm>
          <a:prstGeom prst="rect">
            <a:avLst/>
          </a:prstGeom>
        </p:spPr>
      </p:pic>
      <p:pic>
        <p:nvPicPr>
          <p:cNvPr id="12" name="图片 2" descr="中医万岁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8696" y="1203608"/>
            <a:ext cx="6786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5464843" y="4098905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4412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74171" y="542247"/>
            <a:ext cx="742950" cy="822960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499789" y="71942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麻杏石甘汤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530349" y="514730"/>
            <a:ext cx="742950" cy="822960"/>
            <a:chOff x="1861889" y="1554411"/>
            <a:chExt cx="704463" cy="648072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56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7" name="文本框 4"/>
          <p:cNvSpPr txBox="1"/>
          <p:nvPr/>
        </p:nvSpPr>
        <p:spPr>
          <a:xfrm>
            <a:off x="7355967" y="6576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5C8546"/>
                </a:solidFill>
                <a:ea typeface="叶根友刀锋黑草" panose="02010601030101010101" pitchFamily="2" charset="-122"/>
              </a:rPr>
              <a:t>小青龙汤</a:t>
            </a:r>
            <a:endParaRPr lang="zh-CN" altLang="en-US" sz="2400" b="1" dirty="0">
              <a:solidFill>
                <a:srgbClr val="5C8546"/>
              </a:solidFill>
              <a:ea typeface="叶根友刀锋黑草" panose="02010601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655121" y="1574757"/>
            <a:ext cx="742950" cy="822960"/>
            <a:chOff x="1861889" y="1554411"/>
            <a:chExt cx="704463" cy="648072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60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61" name="文本框 4"/>
          <p:cNvSpPr txBox="1"/>
          <p:nvPr/>
        </p:nvSpPr>
        <p:spPr>
          <a:xfrm>
            <a:off x="3480739" y="17519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5C8546"/>
                </a:solidFill>
                <a:ea typeface="叶根友刀锋黑草" panose="02010601030101010101" pitchFamily="2" charset="-122"/>
              </a:rPr>
              <a:t>温胆汤</a:t>
            </a:r>
            <a:endParaRPr lang="zh-CN" altLang="en-US" sz="2400" b="1" dirty="0">
              <a:solidFill>
                <a:srgbClr val="5C8546"/>
              </a:solidFill>
              <a:ea typeface="叶根友刀锋黑草" panose="02010601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515109" y="1573910"/>
            <a:ext cx="742950" cy="822960"/>
            <a:chOff x="1861889" y="1554411"/>
            <a:chExt cx="704463" cy="648072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64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65" name="文本框 4"/>
          <p:cNvSpPr txBox="1"/>
          <p:nvPr/>
        </p:nvSpPr>
        <p:spPr>
          <a:xfrm>
            <a:off x="7340727" y="171679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ea typeface="叶根友刀锋黑草" panose="02010601030101010101" pitchFamily="2" charset="-122"/>
              </a:rPr>
              <a:t>柴胡加龙骨牡蛎汤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2666551" y="2546307"/>
            <a:ext cx="742950" cy="822960"/>
            <a:chOff x="1861889" y="1554411"/>
            <a:chExt cx="704463" cy="648072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68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5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69" name="文本框 4"/>
          <p:cNvSpPr txBox="1"/>
          <p:nvPr/>
        </p:nvSpPr>
        <p:spPr>
          <a:xfrm>
            <a:off x="3492169" y="27234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小柴胡汤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6522729" y="2518790"/>
            <a:ext cx="742950" cy="822960"/>
            <a:chOff x="1861889" y="1554411"/>
            <a:chExt cx="704463" cy="648072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2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6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73" name="文本框 4"/>
          <p:cNvSpPr txBox="1"/>
          <p:nvPr/>
        </p:nvSpPr>
        <p:spPr>
          <a:xfrm>
            <a:off x="7348347" y="266167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白虎汤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664435" y="3502614"/>
            <a:ext cx="742950" cy="822960"/>
            <a:chOff x="1861889" y="1554411"/>
            <a:chExt cx="704463" cy="648072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6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7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77" name="文本框 4"/>
          <p:cNvSpPr txBox="1"/>
          <p:nvPr/>
        </p:nvSpPr>
        <p:spPr>
          <a:xfrm>
            <a:off x="3532388" y="36797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小建中汤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6524423" y="3501767"/>
            <a:ext cx="742950" cy="822960"/>
            <a:chOff x="1861889" y="1554411"/>
            <a:chExt cx="704463" cy="648072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80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8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81" name="文本框 4"/>
          <p:cNvSpPr txBox="1"/>
          <p:nvPr/>
        </p:nvSpPr>
        <p:spPr>
          <a:xfrm>
            <a:off x="7350041" y="36446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五苓散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655962" y="4484780"/>
            <a:ext cx="742950" cy="822960"/>
            <a:chOff x="1861889" y="1554411"/>
            <a:chExt cx="704463" cy="64807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36" name="文本框 6"/>
            <p:cNvSpPr txBox="1"/>
            <p:nvPr/>
          </p:nvSpPr>
          <p:spPr>
            <a:xfrm>
              <a:off x="2042729" y="1699365"/>
              <a:ext cx="432048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9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37" name="文本框 4"/>
          <p:cNvSpPr txBox="1"/>
          <p:nvPr/>
        </p:nvSpPr>
        <p:spPr>
          <a:xfrm>
            <a:off x="3523915" y="466195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四逆汤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515950" y="4483934"/>
            <a:ext cx="765383" cy="953512"/>
            <a:chOff x="1861889" y="1554411"/>
            <a:chExt cx="725734" cy="75088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40" name="文本框 6"/>
            <p:cNvSpPr txBox="1"/>
            <p:nvPr/>
          </p:nvSpPr>
          <p:spPr>
            <a:xfrm>
              <a:off x="1929322" y="1699365"/>
              <a:ext cx="658301" cy="60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10</a:t>
              </a:r>
              <a:r>
                <a:rPr lang="en-US" altLang="zh-CN" sz="24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0</a:t>
              </a:r>
              <a:endParaRPr lang="zh-CN" altLang="en-US" sz="24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41" name="文本框 4"/>
          <p:cNvSpPr txBox="1"/>
          <p:nvPr/>
        </p:nvSpPr>
        <p:spPr>
          <a:xfrm>
            <a:off x="7341568" y="462682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甘草泻心汤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659771" y="5357270"/>
            <a:ext cx="792089" cy="822960"/>
            <a:chOff x="1861889" y="1554411"/>
            <a:chExt cx="751057" cy="648072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44" name="文本框 6"/>
            <p:cNvSpPr txBox="1"/>
            <p:nvPr/>
          </p:nvSpPr>
          <p:spPr>
            <a:xfrm>
              <a:off x="1940996" y="1699365"/>
              <a:ext cx="671950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11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45" name="文本框 4"/>
          <p:cNvSpPr txBox="1"/>
          <p:nvPr/>
        </p:nvSpPr>
        <p:spPr>
          <a:xfrm>
            <a:off x="3527725" y="55344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茵陈蒿汤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519760" y="5356423"/>
            <a:ext cx="765383" cy="822960"/>
            <a:chOff x="1861889" y="1554411"/>
            <a:chExt cx="725734" cy="64807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48" name="文本框 6"/>
            <p:cNvSpPr txBox="1"/>
            <p:nvPr/>
          </p:nvSpPr>
          <p:spPr>
            <a:xfrm>
              <a:off x="1929322" y="1699365"/>
              <a:ext cx="658301" cy="31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spc="600" dirty="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12</a:t>
              </a:r>
              <a:endParaRPr lang="zh-CN" altLang="en-US" sz="2000" b="1" spc="600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49" name="文本框 4"/>
          <p:cNvSpPr txBox="1"/>
          <p:nvPr/>
        </p:nvSpPr>
        <p:spPr>
          <a:xfrm>
            <a:off x="7345378" y="549931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麻黄连翘赤小豆汤</a:t>
            </a:r>
          </a:p>
        </p:txBody>
      </p:sp>
    </p:spTree>
    <p:extLst>
      <p:ext uri="{BB962C8B-B14F-4D97-AF65-F5344CB8AC3E}">
        <p14:creationId xmlns:p14="http://schemas.microsoft.com/office/powerpoint/2010/main" val="3023186114"/>
      </p:ext>
    </p:extLst>
  </p:cSld>
  <p:clrMapOvr>
    <a:masterClrMapping/>
  </p:clrMapOvr>
  <p:transition spd="slow" advTm="2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4474916" y="752249"/>
            <a:ext cx="3102335" cy="2776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734229" y="17078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麻杏石甘汤</a:t>
            </a:r>
          </a:p>
        </p:txBody>
      </p:sp>
      <p:sp>
        <p:nvSpPr>
          <p:cNvPr id="14" name="矩形 13"/>
          <p:cNvSpPr/>
          <p:nvPr/>
        </p:nvSpPr>
        <p:spPr>
          <a:xfrm>
            <a:off x="1005840" y="844749"/>
            <a:ext cx="1036701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63</a:t>
            </a:r>
            <a:r>
              <a:rPr lang="zh-CN" altLang="en-US" sz="2400" dirty="0"/>
              <a:t>条：发汗后，不可更行桂枝汤，汗出而喘，无大热者，可与麻黄杏仁甘草石膏汤。</a:t>
            </a:r>
            <a:endParaRPr lang="en-US" altLang="zh-CN" sz="2400" dirty="0"/>
          </a:p>
          <a:p>
            <a:pPr fontAlgn="base" latinLnBrk="1"/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162</a:t>
            </a:r>
            <a:r>
              <a:rPr lang="zh-CN" altLang="en-US" sz="2400" dirty="0"/>
              <a:t>条：下后，不可更行桂枝汤。若汗出而喘无大热者，可与麻黄杏仁甘草石膏汤。</a:t>
            </a:r>
            <a:endParaRPr lang="en-US" altLang="zh-CN" sz="2400" dirty="0"/>
          </a:p>
          <a:p>
            <a:pPr fontAlgn="base" latinLnBrk="1"/>
            <a:endParaRPr lang="en-US" altLang="zh-CN" sz="2000" dirty="0">
              <a:solidFill>
                <a:srgbClr val="FF0000"/>
              </a:solidFill>
            </a:endParaRPr>
          </a:p>
          <a:p>
            <a:pPr fontAlgn="base" latinLnBrk="1"/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en-US" sz="2400" dirty="0"/>
              <a:t>麻黄四两</a:t>
            </a:r>
            <a:r>
              <a:rPr lang="en-US" altLang="zh-CN" sz="2400" dirty="0"/>
              <a:t>(</a:t>
            </a:r>
            <a:r>
              <a:rPr lang="zh-CN" altLang="en-US" sz="2400" dirty="0"/>
              <a:t>去节</a:t>
            </a:r>
            <a:r>
              <a:rPr lang="en-US" altLang="zh-CN" sz="2400" dirty="0"/>
              <a:t>)</a:t>
            </a:r>
            <a:r>
              <a:rPr lang="zh-CN" altLang="en-US" sz="2400" dirty="0"/>
              <a:t>，杏仁五十个</a:t>
            </a:r>
            <a:r>
              <a:rPr lang="en-US" altLang="zh-CN" sz="2400" dirty="0"/>
              <a:t>(</a:t>
            </a:r>
            <a:r>
              <a:rPr lang="zh-CN" altLang="en-US" sz="2400" dirty="0"/>
              <a:t>去皮、尖</a:t>
            </a:r>
            <a:r>
              <a:rPr lang="en-US" altLang="zh-CN" sz="2400" dirty="0"/>
              <a:t>)</a:t>
            </a:r>
            <a:r>
              <a:rPr lang="zh-CN" altLang="en-US" sz="2400" dirty="0"/>
              <a:t>，甘草二两</a:t>
            </a:r>
            <a:r>
              <a:rPr lang="en-US" altLang="zh-CN" sz="2400" dirty="0"/>
              <a:t>(</a:t>
            </a:r>
            <a:r>
              <a:rPr lang="zh-CN" altLang="en-US" sz="2400" dirty="0"/>
              <a:t>炙</a:t>
            </a:r>
            <a:r>
              <a:rPr lang="en-US" altLang="zh-CN" sz="2400" dirty="0"/>
              <a:t>)</a:t>
            </a:r>
            <a:r>
              <a:rPr lang="zh-CN" altLang="en-US" sz="2400" dirty="0"/>
              <a:t>，石膏半斤</a:t>
            </a:r>
            <a:r>
              <a:rPr lang="en-US" altLang="zh-CN" sz="2400" dirty="0"/>
              <a:t>(</a:t>
            </a:r>
            <a:r>
              <a:rPr lang="zh-CN" altLang="en-US" sz="2400" dirty="0"/>
              <a:t>碎，绵裹</a:t>
            </a:r>
            <a:r>
              <a:rPr lang="en-US" altLang="zh-CN" sz="2400" dirty="0"/>
              <a:t>)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fontAlgn="base" latinLnBrk="1"/>
            <a:endParaRPr lang="en-US" altLang="zh-CN" sz="2000" dirty="0">
              <a:solidFill>
                <a:srgbClr val="FF0000"/>
              </a:solidFill>
            </a:endParaRPr>
          </a:p>
          <a:p>
            <a:pPr fontAlgn="base" latinLnBrk="1"/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/>
            <a:r>
              <a:rPr lang="zh-CN" altLang="en-US" sz="2400" dirty="0"/>
              <a:t>因肺中热甚，津液大伤，汗少或无汗者，加重石膏用量，或加炙桑皮、芦根、知母；若表邪偏重，无汗而见恶寒，当酌加解表之品，如荆芥、薄荷、淡豆豉、牛蒡子之类，在用清泄肺热为主的同时，开其皮毛，使肺热得泄而愈；若痰粘稠、胸闷者，加瓜蒌、贝母、黄芩以清热化痰，宽胸利膈。</a:t>
            </a:r>
            <a:br>
              <a:rPr lang="en-US" altLang="zh-CN" sz="2000" dirty="0"/>
            </a:b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 flipV="1">
            <a:off x="4474916" y="745720"/>
            <a:ext cx="2857062" cy="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757089" y="159355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小青龙汤</a:t>
            </a:r>
          </a:p>
        </p:txBody>
      </p:sp>
      <p:sp>
        <p:nvSpPr>
          <p:cNvPr id="14" name="矩形 13"/>
          <p:cNvSpPr/>
          <p:nvPr/>
        </p:nvSpPr>
        <p:spPr>
          <a:xfrm>
            <a:off x="434340" y="856179"/>
            <a:ext cx="114757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40</a:t>
            </a:r>
            <a:r>
              <a:rPr lang="zh-CN" altLang="en-US" sz="2400" dirty="0"/>
              <a:t>条：</a:t>
            </a:r>
            <a:r>
              <a:rPr lang="zh-CN" altLang="zh-CN" sz="2400" dirty="0"/>
              <a:t>伤寒表不解，心下有水气，干呕发热而咳，或渴，或利，或噎，或小便不利、少腹满，或喘者，小青龙汤主之</a:t>
            </a:r>
            <a:r>
              <a:rPr lang="zh-CN" altLang="zh-CN" sz="18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dirty="0"/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0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麻黄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三两（去节）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、桂枝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三两（去皮）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、细辛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三两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、干姜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三两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、半夏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半升（洗）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、五味子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半升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、芍药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三两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、甘草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三两（炙）</a:t>
            </a:r>
            <a:endParaRPr lang="en-US" altLang="zh-CN" sz="1200" dirty="0"/>
          </a:p>
          <a:p>
            <a:pPr fontAlgn="base" latinLnBrk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kern="0" dirty="0">
                <a:solidFill>
                  <a:srgbClr val="2F2F2F"/>
                </a:solidFill>
                <a:ea typeface="宋体" panose="02010600030101010101" pitchFamily="2" charset="-122"/>
              </a:rPr>
              <a:t>若外寒证轻者，可去桂枝，麻黄改用炙麻黄；兼有热象而出现烦躁者，加生石膏、黄芩以清郁热；兼喉中痰鸣，加杏仁、射干、款冬花以化痰降气平喘；若鼻塞，清涕多者，加辛夷、苍耳子以宣通鼻窍；兼水肿者，加茯苓、猪苓以利水消肿。</a:t>
            </a:r>
            <a:r>
              <a:rPr lang="en-US" altLang="zh-CN" sz="2400" kern="0" dirty="0">
                <a:solidFill>
                  <a:srgbClr val="2F2F2F"/>
                </a:solidFill>
                <a:ea typeface="宋体" panose="02010600030101010101" pitchFamily="2" charset="-122"/>
              </a:rPr>
              <a:t>         </a:t>
            </a:r>
            <a:endParaRPr lang="zh-CN" altLang="en-US" sz="2400" kern="0" dirty="0">
              <a:solidFill>
                <a:srgbClr val="2F2F2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>
            <a:off x="4647501" y="780010"/>
            <a:ext cx="2449585" cy="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345609" y="170785"/>
            <a:ext cx="236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     温胆汤</a:t>
            </a:r>
          </a:p>
        </p:txBody>
      </p:sp>
      <p:sp>
        <p:nvSpPr>
          <p:cNvPr id="14" name="矩形 13"/>
          <p:cNvSpPr/>
          <p:nvPr/>
        </p:nvSpPr>
        <p:spPr>
          <a:xfrm>
            <a:off x="1005840" y="844749"/>
            <a:ext cx="103670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《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千金方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·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卷十二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·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胆虚寒门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》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谓“治大病后，虚烦不得眠，此胆寒也。</a:t>
            </a:r>
            <a:endParaRPr lang="en-US" altLang="zh-CN" sz="2400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生姜四两，半夏二两（洗），橘皮三两，竹茹二两，枳实二两（炙），甘草一两（炙）。 </a:t>
            </a:r>
            <a:endParaRPr lang="en-US" altLang="zh-CN" sz="2400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若心热烦甚者，加黄连、山栀、豆豉以清热除烦；失眠者，加琥珀粉、远志以宁心安神；惊悸者，加珍珠母、生牡蛎、生龙齿以重镇定惊；呕吐呃逆者，酌加苏叶或梗、枇杷叶、旋覆花以降逆止呕；眩晕，可加天麻、钩藤以平肝熄风；癫痫抽搐，可加胆星、钩藤、全蝎以熄风止痉。</a:t>
            </a:r>
            <a:br>
              <a:rPr lang="en-US" altLang="zh-CN" sz="2000" dirty="0"/>
            </a:b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 flipV="1">
            <a:off x="4474916" y="780010"/>
            <a:ext cx="3687572" cy="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094149" y="216505"/>
            <a:ext cx="406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 柴胡加龙骨牡蛎汤</a:t>
            </a:r>
          </a:p>
        </p:txBody>
      </p:sp>
      <p:sp>
        <p:nvSpPr>
          <p:cNvPr id="14" name="矩形 13"/>
          <p:cNvSpPr/>
          <p:nvPr/>
        </p:nvSpPr>
        <p:spPr>
          <a:xfrm>
            <a:off x="912495" y="1343516"/>
            <a:ext cx="1036701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107</a:t>
            </a:r>
            <a:r>
              <a:rPr lang="zh-CN" altLang="en-US" sz="2400" dirty="0"/>
              <a:t>条：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伤寒八九日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下之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胸满烦惊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小便不利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谵语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一身尽重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不可转侧者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柴胡加龙骨牡蛎汤主之。</a:t>
            </a:r>
            <a:endParaRPr lang="en-US" altLang="zh-CN" sz="2400" kern="0" dirty="0">
              <a:solidFill>
                <a:srgbClr val="2F2F2F"/>
              </a:solidFill>
              <a:effectLst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 latinLnBrk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柴胡四两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龙骨、黄芩、生姜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（切）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、铅丹、人参、桂枝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（去皮）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、茯苓各一两半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半夏二合半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（洗）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大黄二两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牡蛎一两半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（熬）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大枣六枚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（擘）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br>
              <a:rPr lang="en-US" altLang="zh-CN" sz="2000" dirty="0"/>
            </a:b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 flipV="1">
            <a:off x="4474916" y="780010"/>
            <a:ext cx="2647337" cy="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722799" y="22793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小柴胡汤</a:t>
            </a:r>
          </a:p>
        </p:txBody>
      </p:sp>
      <p:sp>
        <p:nvSpPr>
          <p:cNvPr id="14" name="矩形 13"/>
          <p:cNvSpPr/>
          <p:nvPr/>
        </p:nvSpPr>
        <p:spPr>
          <a:xfrm>
            <a:off x="1005840" y="844749"/>
            <a:ext cx="103670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96</a:t>
            </a:r>
            <a:r>
              <a:rPr lang="zh-CN" altLang="en-US" sz="2400" dirty="0"/>
              <a:t>条：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伤寒五六日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中风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往来寒热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胸胁苦满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嘿嘿不欲饮食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心烦喜呕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或胸中烦而不呕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或渴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或腹中痛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或胁下痞硬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或心下悸、小便不利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或不渴、身有微热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或咳者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小柴胡汤主之。</a:t>
            </a:r>
            <a:endParaRPr lang="en-US" altLang="zh-CN" sz="2400" kern="0" dirty="0">
              <a:solidFill>
                <a:srgbClr val="2F2F2F"/>
              </a:solidFill>
              <a:effectLst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en-US" altLang="zh-CN" sz="2000" dirty="0"/>
              <a:t> 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柴胡半斤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黄芩三两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人参三两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炙甘草、生姜各三两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大枣十二枚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（擘）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半夏半升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（洗）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0" dirty="0">
                <a:solidFill>
                  <a:srgbClr val="2F2F2F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若胸中烦而不呕，去半夏、人参，加栝楼实清热理气宽胸；若渴，去半夏，加天花粉止渴生津；若腹中痛者，去黄芩，加芍药柔肝缓急止痛；若胁下痞硬，去大枣，加牡蛎软坚散结；若心下悸，小便不利者，去黄芩，加茯苓利水宁心；若不渴，外有微热者，去人参，加桂枝解表；若咳者，去人参、大枣、生姜，加五味子、干姜温肺止咳。</a:t>
            </a:r>
            <a:br>
              <a:rPr lang="en-US" altLang="zh-CN" sz="2000" dirty="0"/>
            </a:b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>
            <a:off x="4949505" y="752249"/>
            <a:ext cx="2231471" cy="0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5214289" y="18221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白虎汤</a:t>
            </a:r>
          </a:p>
        </p:txBody>
      </p:sp>
      <p:sp>
        <p:nvSpPr>
          <p:cNvPr id="14" name="矩形 13"/>
          <p:cNvSpPr/>
          <p:nvPr/>
        </p:nvSpPr>
        <p:spPr>
          <a:xfrm>
            <a:off x="1005840" y="844749"/>
            <a:ext cx="103670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endParaRPr lang="en-US" altLang="zh-CN" sz="20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219</a:t>
            </a:r>
            <a:r>
              <a:rPr lang="zh-CN" altLang="en-US" sz="2400" dirty="0"/>
              <a:t>条：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三阳合病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腹满身重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难以转侧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口不仁，面垢。谵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语遗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尿。发汗则谵语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下之则额上生汗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手足逆冷。若自汗出者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白虎汤主之。</a:t>
            </a:r>
            <a:endParaRPr lang="en-US" altLang="zh-CN" sz="2400" kern="0" dirty="0">
              <a:solidFill>
                <a:srgbClr val="2F2F2F"/>
              </a:solidFill>
              <a:effectLst/>
              <a:latin typeface="等线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endParaRPr lang="en-US" altLang="zh-CN" sz="2000" dirty="0"/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知母六两、石膏一斤</a:t>
            </a:r>
            <a:r>
              <a:rPr lang="zh-CN" altLang="zh-CN" sz="24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（碎）</a:t>
            </a:r>
            <a:r>
              <a:rPr lang="zh-CN" altLang="zh-CN" sz="2400" kern="0" dirty="0">
                <a:solidFill>
                  <a:srgbClr val="2F2F2F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、甘草二两（炙）、粳米六合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0" dirty="0">
                <a:solidFill>
                  <a:srgbClr val="2F2F2F"/>
                </a:solidFill>
                <a:ea typeface="宋体" panose="02010600030101010101" pitchFamily="2" charset="-122"/>
              </a:rPr>
              <a:t>若气血两燔，引动肝风，见神昏谵语、抽搐者，加羚羊角、水牛角以凉肝息风；若兼阳明腑实，见谵语、大便秘结、小便短赤者，加大黄、芒硝以泻热攻积；消渴病而见烦渴引饮，加天花粉、芦根、麦冬等以增强清热生津之力。</a:t>
            </a:r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cxnSpLocks/>
          </p:cNvCxnSpPr>
          <p:nvPr/>
        </p:nvCxnSpPr>
        <p:spPr>
          <a:xfrm>
            <a:off x="4538444" y="1145770"/>
            <a:ext cx="2617365" cy="1"/>
          </a:xfrm>
          <a:prstGeom prst="line">
            <a:avLst/>
          </a:prstGeom>
          <a:ln>
            <a:solidFill>
              <a:srgbClr val="211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4"/>
          <p:cNvSpPr txBox="1"/>
          <p:nvPr/>
        </p:nvSpPr>
        <p:spPr>
          <a:xfrm>
            <a:off x="4802809" y="593695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 小建中汤</a:t>
            </a:r>
          </a:p>
        </p:txBody>
      </p:sp>
      <p:sp>
        <p:nvSpPr>
          <p:cNvPr id="14" name="矩形 13"/>
          <p:cNvSpPr/>
          <p:nvPr/>
        </p:nvSpPr>
        <p:spPr>
          <a:xfrm>
            <a:off x="912495" y="1400624"/>
            <a:ext cx="103670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原文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伤寒论</a:t>
            </a:r>
            <a:r>
              <a:rPr lang="en-US" altLang="zh-CN" sz="2400" dirty="0"/>
              <a:t>》</a:t>
            </a:r>
            <a:r>
              <a:rPr lang="zh-CN" altLang="en-US" sz="2400" dirty="0"/>
              <a:t>第</a:t>
            </a:r>
            <a:r>
              <a:rPr lang="en-US" altLang="zh-CN" sz="2400" dirty="0"/>
              <a:t>100</a:t>
            </a:r>
            <a:r>
              <a:rPr lang="zh-CN" altLang="en-US" sz="2400" dirty="0"/>
              <a:t>条：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伤寒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阳脉涩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阴脉弦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法当腹中急痛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先与小建中汤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不差者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inherit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400" kern="0" dirty="0">
                <a:solidFill>
                  <a:srgbClr val="2F2F2F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小柴胡汤主之。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base" latinLnBrk="1"/>
            <a:endParaRPr lang="en-US" altLang="zh-CN" sz="2400" b="1" dirty="0">
              <a:solidFill>
                <a:srgbClr val="FF0000"/>
              </a:solidFill>
            </a:endParaRPr>
          </a:p>
          <a:p>
            <a:pPr fontAlgn="base" latinLnBrk="1"/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原方组成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  <a:br>
              <a:rPr lang="en-US" altLang="zh-CN" sz="2000" dirty="0"/>
            </a:br>
            <a:r>
              <a:rPr lang="zh-CN" altLang="zh-CN" sz="2400" kern="0" dirty="0">
                <a:solidFill>
                  <a:srgbClr val="2F2F2F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桂枝三两（去皮），甘草二两（炙），大枣十二枚（擘），芍药六两，生姜三两（切），胶饴一升</a:t>
            </a:r>
          </a:p>
          <a:p>
            <a:pPr fontAlgn="base" latinLnBrk="1"/>
            <a:endParaRPr lang="en-US" altLang="zh-CN" sz="2000" dirty="0">
              <a:solidFill>
                <a:srgbClr val="FF0000"/>
              </a:solidFill>
            </a:endParaRPr>
          </a:p>
          <a:p>
            <a:pPr fontAlgn="base" latinLnBrk="1"/>
            <a:r>
              <a:rPr lang="en-US" altLang="zh-CN" sz="2400" b="1" dirty="0">
                <a:solidFill>
                  <a:srgbClr val="FF0000"/>
                </a:solidFill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</a:rPr>
              <a:t>类方加减</a:t>
            </a:r>
            <a:r>
              <a:rPr lang="en-US" altLang="zh-CN" sz="2400" b="1" dirty="0">
                <a:solidFill>
                  <a:srgbClr val="FF0000"/>
                </a:solidFill>
              </a:rPr>
              <a:t>】</a:t>
            </a:r>
          </a:p>
          <a:p>
            <a:pPr fontAlgn="base" latinLnBrk="1"/>
            <a:r>
              <a:rPr lang="zh-CN" altLang="en-US" sz="2400" kern="0" dirty="0">
                <a:solidFill>
                  <a:srgbClr val="2F2F2F"/>
                </a:solidFill>
                <a:latin typeface="等线" panose="02010600030101010101" pitchFamily="2" charset="-122"/>
                <a:ea typeface="宋体" panose="02010600030101010101" pitchFamily="2" charset="-122"/>
              </a:rPr>
              <a:t>若中焦寒重者，可加干姜以增强温中散寒之力；兼有气滞者，可加木香行气止痛；便溏者，可加白术健脾燥湿止泻；面色萎黄、短气神疲者，可加人参、黄芪 当归以补养气血。</a:t>
            </a:r>
          </a:p>
        </p:txBody>
      </p:sp>
    </p:spTree>
    <p:extLst>
      <p:ext uri="{BB962C8B-B14F-4D97-AF65-F5344CB8AC3E}">
        <p14:creationId xmlns:p14="http://schemas.microsoft.com/office/powerpoint/2010/main" val="3511056015"/>
      </p:ext>
    </p:extLst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2010</Words>
  <Application>Microsoft Office PowerPoint</Application>
  <PresentationFormat>宽屏</PresentationFormat>
  <Paragraphs>115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inherit</vt:lpstr>
      <vt:lpstr>等线</vt:lpstr>
      <vt:lpstr>方正行楷简体</vt:lpstr>
      <vt:lpstr>华文新魏</vt:lpstr>
      <vt:lpstr>华文行楷</vt:lpstr>
      <vt:lpstr>叶根友刀锋黑草</vt:lpstr>
      <vt:lpstr>Arial</vt:lpstr>
      <vt:lpstr>Arial</vt:lpstr>
      <vt:lpstr>Calibri</vt:lpstr>
      <vt:lpstr>Calibri Light</vt:lpstr>
      <vt:lpstr>Courier New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茶文化</dc:title>
  <dc:creator>第一PPT模板网-WWW.1PPT.COM</dc:creator>
  <cp:keywords>第一PPT模板网-WWW.1PPT.COM</cp:keywords>
  <cp:lastModifiedBy>xubaonan@163.com</cp:lastModifiedBy>
  <cp:revision>89</cp:revision>
  <dcterms:created xsi:type="dcterms:W3CDTF">2015-05-14T01:17:16Z</dcterms:created>
  <dcterms:modified xsi:type="dcterms:W3CDTF">2021-06-30T06:35:56Z</dcterms:modified>
</cp:coreProperties>
</file>